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888163" cy="100187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465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692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8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4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447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516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75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495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839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167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740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99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... </a:t>
            </a:r>
            <a:r>
              <a:rPr lang="ar-IQ" sz="1400" dirty="0" smtClean="0"/>
              <a:t> </a:t>
            </a:r>
            <a:r>
              <a:rPr lang="ar-IQ" sz="1400" dirty="0" smtClean="0"/>
              <a:t>أ . </a:t>
            </a:r>
            <a:r>
              <a:rPr lang="ar-IQ" sz="1400" smtClean="0"/>
              <a:t>د. </a:t>
            </a:r>
            <a:r>
              <a:rPr lang="ar-IQ" sz="1400" smtClean="0"/>
              <a:t>: </a:t>
            </a:r>
            <a:r>
              <a:rPr lang="ar-IQ" sz="1400" dirty="0" smtClean="0"/>
              <a:t>مها عيسى العبدالله ....</a:t>
            </a:r>
            <a:br>
              <a:rPr lang="ar-IQ" sz="1400" dirty="0" smtClean="0"/>
            </a:br>
            <a:r>
              <a:rPr lang="ar-IQ" sz="1400" dirty="0"/>
              <a:t> </a:t>
            </a:r>
            <a:r>
              <a:rPr lang="ar-IQ" sz="1200" dirty="0" smtClean="0"/>
              <a:t>قسم الفلسفة /كلية الآداب / جامعة البصرة  ...</a:t>
            </a: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الطبيعة لدى أرسطوطاليس ...</a:t>
            </a:r>
          </a:p>
          <a:p>
            <a:r>
              <a:rPr lang="ar-IQ" dirty="0" smtClean="0"/>
              <a:t>......... المرحلة الثانية ..........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08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(1)</a:t>
            </a:r>
            <a:br>
              <a:rPr lang="ar-IQ" sz="2000" dirty="0" smtClean="0"/>
            </a:br>
            <a:r>
              <a:rPr lang="ar-IQ" sz="2000" dirty="0"/>
              <a:t> </a:t>
            </a:r>
            <a:r>
              <a:rPr lang="ar-IQ" sz="2000" dirty="0" smtClean="0"/>
              <a:t>                                                   </a:t>
            </a:r>
            <a:r>
              <a:rPr lang="ar-IQ" sz="2000" dirty="0" smtClean="0"/>
              <a:t>                                                أ . د. مها </a:t>
            </a:r>
            <a:r>
              <a:rPr lang="ar-IQ" sz="2000" dirty="0" smtClean="0"/>
              <a:t>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             2021/10/31</a:t>
            </a:r>
            <a:r>
              <a:rPr lang="ar-IQ" sz="2000" dirty="0"/>
              <a:t/>
            </a:r>
            <a:br>
              <a:rPr lang="ar-IQ" sz="2000" dirty="0"/>
            </a:b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موضوع الطبيعة من المواضيع الواسعة جداً في فلسفة أرسطوطاليس . </a:t>
            </a:r>
          </a:p>
          <a:p>
            <a:r>
              <a:rPr lang="ar-IQ" sz="2400" dirty="0" smtClean="0"/>
              <a:t>بداية  </a:t>
            </a:r>
            <a:r>
              <a:rPr lang="ar-IQ" sz="2400" dirty="0"/>
              <a:t>حدد أرسطوطاليس موضوع الطبيعة وهو الجسم المتحرك حركة طبيعية بالفعل أو بالقوة .</a:t>
            </a:r>
          </a:p>
          <a:p>
            <a:r>
              <a:rPr lang="ar-IQ" sz="2400" dirty="0"/>
              <a:t>لقد تناول أرسطوطاليس موضوع الطبيعة في أكثر من مؤلف ، وقد وضع أرسطوطاليس كثير من التفاصيل عن الطبيعة في مؤلف الطبيعة  وهو في جزئيين . كما خص بعض موجودات الطبيعة بمؤلف خاص حيث وضع مؤلف في النبات  والحيوان </a:t>
            </a:r>
            <a:r>
              <a:rPr lang="ar-IQ" sz="2400" dirty="0" smtClean="0"/>
              <a:t>. </a:t>
            </a:r>
            <a:r>
              <a:rPr lang="ar-IQ" sz="2400" dirty="0"/>
              <a:t>كما ناقش مشكلات الطبيعة أيضاً في كتاب </a:t>
            </a:r>
            <a:r>
              <a:rPr lang="ar-IQ" sz="2400" dirty="0" smtClean="0"/>
              <a:t> النفس والكون </a:t>
            </a:r>
            <a:r>
              <a:rPr lang="ar-IQ" sz="2400" dirty="0"/>
              <a:t>والفساد وكتاب السماء والآثار العلوية  وكتاب الميتافيزيقا .</a:t>
            </a:r>
          </a:p>
          <a:p>
            <a:r>
              <a:rPr lang="ar-IQ" sz="2400" dirty="0"/>
              <a:t>وناقش أرسطوطاليس في موضوع الطبيعة عدة مشكلات منها :</a:t>
            </a:r>
          </a:p>
          <a:p>
            <a:r>
              <a:rPr lang="ar-IQ" sz="2400" dirty="0"/>
              <a:t> 1 – مبادئ الجسم الطبيعي   2 – العلل 3 – </a:t>
            </a:r>
            <a:r>
              <a:rPr lang="ar-IQ" sz="2400" dirty="0" smtClean="0"/>
              <a:t>القوة </a:t>
            </a:r>
            <a:r>
              <a:rPr lang="ar-IQ" sz="2400" dirty="0"/>
              <a:t>والفعل </a:t>
            </a:r>
            <a:r>
              <a:rPr lang="ar-IQ" sz="2400" dirty="0" smtClean="0"/>
              <a:t> 4- الحركة 5 </a:t>
            </a:r>
            <a:r>
              <a:rPr lang="ar-IQ" sz="2400" dirty="0"/>
              <a:t>– النفس .</a:t>
            </a:r>
          </a:p>
        </p:txBody>
      </p:sp>
    </p:spTree>
    <p:extLst>
      <p:ext uri="{BB962C8B-B14F-4D97-AF65-F5344CB8AC3E}">
        <p14:creationId xmlns:p14="http://schemas.microsoft.com/office/powerpoint/2010/main" val="27366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(2)</a:t>
            </a:r>
            <a:br>
              <a:rPr lang="ar-IQ" sz="2000" dirty="0" smtClean="0"/>
            </a:br>
            <a:r>
              <a:rPr lang="ar-IQ" sz="2000" dirty="0" smtClean="0"/>
              <a:t>مبادئ الجسم الطبيعي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</a:t>
            </a:r>
            <a:r>
              <a:rPr lang="ar-IQ" sz="2000" dirty="0" smtClean="0"/>
              <a:t>أ. د. </a:t>
            </a:r>
            <a:r>
              <a:rPr lang="ar-IQ" sz="2000" dirty="0" smtClean="0"/>
              <a:t>: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2021/10/31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/>
              <a:t>بعد عرض أهم المواضيع التي  ناقشها  أرسطوطاليس في الطبيعة ننتقل لعرض تفاصيل كل موضوع منها . ونبدأ بمبادئ الجسم الطبيعي وهي  : 1 – </a:t>
            </a:r>
            <a:r>
              <a:rPr lang="ar-IQ" dirty="0" err="1"/>
              <a:t>الهيولى</a:t>
            </a:r>
            <a:r>
              <a:rPr lang="ar-IQ" dirty="0"/>
              <a:t>  2 – العدم 3 – الصورة .</a:t>
            </a:r>
          </a:p>
          <a:p>
            <a:r>
              <a:rPr lang="ar-IQ" dirty="0"/>
              <a:t>تمثل </a:t>
            </a:r>
            <a:r>
              <a:rPr lang="ar-IQ" dirty="0" err="1"/>
              <a:t>الهيولى</a:t>
            </a:r>
            <a:r>
              <a:rPr lang="ar-IQ" dirty="0"/>
              <a:t> المادة الأولى لتكون الموجودات سواء كانت طبيعية أم صناعية . وهي مبدأ مهم لتكون الموجودات  ، لكن أهميتها تأتي باتحادها مع الصورة لتكون موجود من الموجودات .</a:t>
            </a:r>
          </a:p>
          <a:p>
            <a:r>
              <a:rPr lang="ar-IQ" dirty="0"/>
              <a:t>2 – العدم  هو أيضاً يعد مبداً مهماً من مبادئ الجسم الطبيعي . ولكن العدم كما أراد به أرسطوطاليس  ليس نفي وجود الشيء ، بل العدم هو غياب الصورة ، أي بمعنى آخر غياب التعيين أو التحديد </a:t>
            </a:r>
            <a:r>
              <a:rPr lang="ar-IQ" dirty="0" err="1"/>
              <a:t>للهيولى</a:t>
            </a:r>
            <a:r>
              <a:rPr lang="ar-IQ" dirty="0"/>
              <a:t> .</a:t>
            </a:r>
          </a:p>
          <a:p>
            <a:r>
              <a:rPr lang="ar-IQ" dirty="0"/>
              <a:t>3 – الصورة وهي تمثل المبدأ الثالث من مبادئ الجسم الطبيعي ، وبها يتم التحديد أو التعيين لسمات الموجودات سواء كانت طبيعية أم صناعية . فعندما تتحد الصورة مع </a:t>
            </a:r>
            <a:r>
              <a:rPr lang="ar-IQ" dirty="0" err="1"/>
              <a:t>الهيولى</a:t>
            </a:r>
            <a:r>
              <a:rPr lang="ar-IQ" dirty="0"/>
              <a:t>  يتشكل موجود من الموجودات </a:t>
            </a:r>
          </a:p>
          <a:p>
            <a:r>
              <a:rPr lang="ar-IQ" dirty="0"/>
              <a:t>الصورة تمثل الفكر وما هو مجرد ، وتأتي أهمية الصورة باعتبارها من يحدد شكل </a:t>
            </a:r>
            <a:r>
              <a:rPr lang="ar-IQ" dirty="0" err="1"/>
              <a:t>الهيولى</a:t>
            </a:r>
            <a:r>
              <a:rPr lang="ar-IQ" dirty="0"/>
              <a:t> لتخرج من العدم إلى الوجود .</a:t>
            </a:r>
          </a:p>
          <a:p>
            <a:r>
              <a:rPr lang="ar-IQ" dirty="0"/>
              <a:t>فالعلاقة بين الصورة </a:t>
            </a:r>
            <a:r>
              <a:rPr lang="ar-IQ" dirty="0" err="1"/>
              <a:t>والهيولى</a:t>
            </a:r>
            <a:r>
              <a:rPr lang="ar-IQ" dirty="0"/>
              <a:t> ضرورية .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48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(3)</a:t>
            </a:r>
            <a:br>
              <a:rPr lang="ar-IQ" sz="2000" dirty="0" smtClean="0"/>
            </a:br>
            <a:r>
              <a:rPr lang="ar-IQ" sz="2000" dirty="0" smtClean="0"/>
              <a:t>العلل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</a:t>
            </a:r>
            <a:r>
              <a:rPr lang="ar-IQ" sz="2000" dirty="0" smtClean="0"/>
              <a:t>أ .د. </a:t>
            </a:r>
            <a:r>
              <a:rPr lang="ar-IQ" sz="2000" dirty="0" smtClean="0"/>
              <a:t>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2021/10/31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000" dirty="0"/>
              <a:t>بعد تناول موضوع مبادئ الجسم الطبيعي لدى أرسطوطاليس ننتقل لتناول العلل التي رأى أرسطوطاليس أنها مهمة لوجود الموجودات ،  فهي أسباب وجودها وقد قسمها إلى أربعة أقسام هي :</a:t>
            </a:r>
          </a:p>
          <a:p>
            <a:r>
              <a:rPr lang="ar-IQ" sz="2000" dirty="0"/>
              <a:t> 1- العلة المادية  :وتمثل كما ذكرنا </a:t>
            </a:r>
            <a:r>
              <a:rPr lang="ar-IQ" sz="2000" dirty="0" err="1"/>
              <a:t>الهيولى</a:t>
            </a:r>
            <a:r>
              <a:rPr lang="ar-IQ" sz="2000" dirty="0"/>
              <a:t> لديه . فهي المادة الأولى لتكون أي موجود من الموجودات سواء كانت طبيعية أم صناعية .</a:t>
            </a:r>
          </a:p>
          <a:p>
            <a:r>
              <a:rPr lang="ar-IQ" sz="2000" dirty="0"/>
              <a:t>2 – العلة الصورية : أي الصورة التي تحدد أو تعين لنا شكل الموجودات . أي الصورة كما ذكرنا هي السبب الذي يضفي التحديد أو التعيين </a:t>
            </a:r>
            <a:r>
              <a:rPr lang="ar-IQ" sz="2000" dirty="0" err="1"/>
              <a:t>للهيولى</a:t>
            </a:r>
            <a:r>
              <a:rPr lang="ar-IQ" sz="2000" dirty="0"/>
              <a:t> .</a:t>
            </a:r>
          </a:p>
          <a:p>
            <a:r>
              <a:rPr lang="ar-IQ" sz="2000" dirty="0"/>
              <a:t>3 – العلة الفاعلة : ويريد بها أرسطوطاليس هنا السبب الذي يكون وراء تكون الموجودات . على سبيل المثال البناء سبب وجود البيت ، المدرسة ، المسرح ... الخ  والنجار سبب وجود الباب ، المنضدة ... الخ </a:t>
            </a:r>
          </a:p>
          <a:p>
            <a:r>
              <a:rPr lang="ar-IQ" sz="2000" dirty="0"/>
              <a:t>4 – العلة الغائية : وهي السبب أو الغاية من وجود الموجودات . فلكل وجود غاية سواء كان طبيعي أم صناعي كما ذكرنا . فالغاية من وجود السرير النوم ، والغاية من وجود القلم الكتابة ، الرسم ، التخطيط ... الخ </a:t>
            </a:r>
          </a:p>
          <a:p>
            <a:r>
              <a:rPr lang="ar-IQ" sz="2000" dirty="0"/>
              <a:t>يؤكد أرسطوطاليس أن هناك ترابط ضروري بين هذه العلل ، فلا يوجد موجود من الموجودات الا باجتماعها معاً .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5133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أرسطوطاليس (4) </a:t>
            </a:r>
            <a:br>
              <a:rPr lang="ar-IQ" sz="2000" dirty="0" smtClean="0"/>
            </a:br>
            <a:r>
              <a:rPr lang="ar-IQ" sz="2000" dirty="0" smtClean="0"/>
              <a:t>القوة والفعل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  </a:t>
            </a:r>
            <a:r>
              <a:rPr lang="ar-IQ" sz="2000" dirty="0" smtClean="0"/>
              <a:t>أ . د. </a:t>
            </a:r>
            <a:r>
              <a:rPr lang="ar-IQ" sz="2000" dirty="0" smtClean="0"/>
              <a:t>: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                       2021/10/31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/>
              <a:t>كما ذكرنا في محاضراتنا السابقة أن أرسطوطاليس قد ناقش في موضوع الطبيعة عدة  مواضيع وقد بينا أسباب ذلك . كما أن أرسطوطاليس قد طرح بعض المواضيع ضمن موضوع الطبيعة وتناولها كذلك في موضوع ما بعد الطبيعة كما سنوضح  ذلك لاحقاً. ومن هذه المواضيع القوة والفعل . </a:t>
            </a:r>
          </a:p>
          <a:p>
            <a:r>
              <a:rPr lang="ar-IQ" sz="2000" dirty="0"/>
              <a:t>القوة تمثل الوجود الذي لم يتحقق بعد لكنه سوف يتحقق لاحقاً . فهي حالة تمثل بالنسبة إلى الموجود إمكانية غير متحققة في هذا الآن ، لكنها  سوف تظهر إلى الوجود في المستقبل . على سبيل المثال البذرة شجرة بالقوة ، والطفل رجل بالقوة ... إلخ فالبذرة هنا في هذا الآن هي بذرة بالفعل لكنها سوف  تكون شجرة في وقت لاحق . </a:t>
            </a:r>
          </a:p>
          <a:p>
            <a:r>
              <a:rPr lang="ar-IQ" sz="2000" dirty="0"/>
              <a:t>أما الفعل فيراد به الوجود المتحقق أو المتعين  في هذا الآن   ، </a:t>
            </a:r>
            <a:r>
              <a:rPr lang="ar-IQ" sz="2000" dirty="0" smtClean="0"/>
              <a:t>فهو إمكانية </a:t>
            </a:r>
            <a:r>
              <a:rPr lang="ar-IQ" sz="2000" dirty="0"/>
              <a:t>ظاهرة في  الوجود وليس إمكانية أو حالة كامنة سوف تظهر للوجود في وقت لاحق . على سبيل المثال الطفل بالفعل هو طفل في هذه اللحظة أو الآن . كما يبدو فأن كل موجود من الموجودات في الطبيعة   كما يرى أرسطوطاليس يكون تارة في حالة قوة  وتارة أخرى في حالة فعل .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28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الطبيعة لدى ارسطوطاليس ( 5)</a:t>
            </a:r>
            <a:br>
              <a:rPr lang="ar-IQ" sz="2000" dirty="0" smtClean="0"/>
            </a:br>
            <a:r>
              <a:rPr lang="ar-IQ" sz="2000" dirty="0" smtClean="0"/>
              <a:t>الحركة 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</a:t>
            </a:r>
            <a:r>
              <a:rPr lang="ar-IQ" sz="2000" dirty="0" smtClean="0"/>
              <a:t>أ .د. </a:t>
            </a:r>
            <a:r>
              <a:rPr lang="ar-IQ" sz="2000" dirty="0" smtClean="0"/>
              <a:t>: </a:t>
            </a:r>
            <a:r>
              <a:rPr lang="ar-IQ" sz="2000" dirty="0" smtClean="0"/>
              <a:t>مها عيسى العبدالله</a:t>
            </a:r>
            <a:br>
              <a:rPr lang="ar-IQ" sz="2000" dirty="0" smtClean="0"/>
            </a:br>
            <a:r>
              <a:rPr lang="ar-IQ" sz="2000" dirty="0" smtClean="0"/>
              <a:t>                                                                                        2021/10/31</a:t>
            </a:r>
            <a:endParaRPr lang="ar-IQ" sz="2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يؤكد  أرسطوطاليس أن الحركة في الطبيعة  </a:t>
            </a:r>
            <a:r>
              <a:rPr lang="ar-IQ" sz="2000" dirty="0"/>
              <a:t>تحدث في ثلاث مقولات </a:t>
            </a:r>
            <a:r>
              <a:rPr lang="ar-IQ" sz="2000" dirty="0" smtClean="0"/>
              <a:t>هي </a:t>
            </a:r>
            <a:r>
              <a:rPr lang="ar-IQ" sz="2000" dirty="0"/>
              <a:t>:</a:t>
            </a:r>
          </a:p>
          <a:p>
            <a:r>
              <a:rPr lang="ar-IQ" sz="2000" dirty="0"/>
              <a:t>1 – حركة تحدث في مقولة الكمية ، وهذه يراد بها النمو والنقصان أو الكون والفساد ، أو الموت والحياة . وهذه الحركة تشمل جميع الموجودات .</a:t>
            </a:r>
          </a:p>
          <a:p>
            <a:r>
              <a:rPr lang="ar-IQ" sz="2000" dirty="0"/>
              <a:t>2- حركة تحدث في مقولة الكيفية ، وهذه تسمى </a:t>
            </a:r>
            <a:r>
              <a:rPr lang="ar-IQ" sz="2000" dirty="0" err="1"/>
              <a:t>إستحالة</a:t>
            </a:r>
            <a:r>
              <a:rPr lang="ar-IQ" sz="2000" dirty="0"/>
              <a:t>  . </a:t>
            </a:r>
            <a:r>
              <a:rPr lang="ar-IQ" sz="2000" dirty="0" err="1"/>
              <a:t>والإستحالة</a:t>
            </a:r>
            <a:r>
              <a:rPr lang="ar-IQ" sz="2000" dirty="0"/>
              <a:t> هي الانتقال من حالة إلى حالة مباشرة دون المرور بالحالة التي تسبقها ليكون انتقالها طبيعياً . على سبيل المثال تحول الثلج (الصلب ) إلى بخار مباشرة دون المرور بالحالة السائلة .والحالة الطبيعية لتكون البخار هي عملية إذابة الثلج بالحرارة ليتحول إلى سائل ويصل هذا السائل إلى درجة الغليان ثم يحدث التبخر . هذه الحركة تخص الجماد فقط ،</a:t>
            </a:r>
          </a:p>
          <a:p>
            <a:r>
              <a:rPr lang="ar-IQ" sz="2000" dirty="0"/>
              <a:t>3 – حركة النقلة : يراد بها انتقال الجسم من مكان لآخر . وهذه الحركة تخص الحيوان والإنسان .</a:t>
            </a:r>
          </a:p>
          <a:p>
            <a:r>
              <a:rPr lang="ar-IQ" sz="2000" dirty="0"/>
              <a:t>كما نلاحظ أن هذه  الأنواع من الحركة  التي  تحدث عنها أرسطوطاليس تحدث في الطبيعة وتخص موجودات الطبيعة كلها  ، فكل الموجودات تتحرك ، وربما </a:t>
            </a:r>
            <a:r>
              <a:rPr lang="ar-IQ" sz="2000" dirty="0" smtClean="0"/>
              <a:t>يكون </a:t>
            </a:r>
            <a:r>
              <a:rPr lang="ar-IQ" sz="2000" dirty="0"/>
              <a:t>للموجود أكثر من حركة ، كما هو الحال مع الحيوان والإنسان .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339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836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...  أ . د. : مها عيسى العبدالله ....  قسم الفلسفة /كلية الآداب / جامعة البصرة  ...</vt:lpstr>
      <vt:lpstr>الطبيعة لدى أرسطوطاليس (1)                                                                                                     أ . د. مها عيسى العبدالله                                                                                                               2021/10/31 </vt:lpstr>
      <vt:lpstr>الطبيعة لدى أرسطوطاليس (2) مبادئ الجسم الطبيعي                                                                                     أ. د. : مها عيسى العبدالله                                                                                            2021/10/31</vt:lpstr>
      <vt:lpstr>الطبيعة لدى أرسطوطاليس (3) العلل                                                                                      أ .د.  مها عيسى العبدالله                                                                                              2021/10/31</vt:lpstr>
      <vt:lpstr>الطبيعة لدى أرسطوطاليس (4)  القوة والفعل                                                                                                     أ . د. : مها عيسى العبدالله                                                                                                                2021/10/31</vt:lpstr>
      <vt:lpstr>الطبيعة لدى ارسطوطاليس ( 5) الحركة                                                                               أ .د. : مها عيسى العبدالله                                                                                         2021/10/31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مؤلفات أرسطوطاليس</dc:title>
  <dc:creator>d.maha</dc:creator>
  <cp:lastModifiedBy>DR.Ahmed Saker 2o1O</cp:lastModifiedBy>
  <cp:revision>18</cp:revision>
  <cp:lastPrinted>2022-01-08T19:56:46Z</cp:lastPrinted>
  <dcterms:created xsi:type="dcterms:W3CDTF">2021-01-27T08:10:18Z</dcterms:created>
  <dcterms:modified xsi:type="dcterms:W3CDTF">2022-01-08T20:02:04Z</dcterms:modified>
</cp:coreProperties>
</file>